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63" r:id="rId16"/>
    <p:sldId id="272" r:id="rId17"/>
    <p:sldId id="273" r:id="rId18"/>
    <p:sldId id="286" r:id="rId19"/>
    <p:sldId id="274" r:id="rId20"/>
    <p:sldId id="275" r:id="rId21"/>
    <p:sldId id="276" r:id="rId22"/>
    <p:sldId id="279" r:id="rId23"/>
    <p:sldId id="282" r:id="rId24"/>
    <p:sldId id="281" r:id="rId25"/>
    <p:sldId id="277" r:id="rId26"/>
    <p:sldId id="283" r:id="rId27"/>
    <p:sldId id="284" r:id="rId28"/>
    <p:sldId id="285" r:id="rId29"/>
    <p:sldId id="288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61DB1-3AA9-46AB-8FA7-FE8319A90892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9A1DD-3EE7-4E30-8ED7-1E14C946B6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75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9A1DD-3EE7-4E30-8ED7-1E14C946B6E1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243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2" name="Antrinis pavadinima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956D04-A3C8-49D4-B877-B45534FE3A10}" type="datetimeFigureOut">
              <a:rPr lang="lt-LT" smtClean="0"/>
              <a:t>2015.04.23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/>
              <a:t>Jonavos pradinė mokykla 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7344816" cy="4248472"/>
          </a:xfrm>
        </p:spPr>
        <p:txBody>
          <a:bodyPr>
            <a:normAutofit/>
          </a:bodyPr>
          <a:lstStyle/>
          <a:p>
            <a:pPr algn="ctr"/>
            <a:r>
              <a:rPr lang="lt-LT" sz="4000" dirty="0" smtClean="0">
                <a:latin typeface="Arial Black" pitchFamily="34" charset="0"/>
              </a:rPr>
              <a:t>Socialinių įgūdžių formavimas pasitelkiant įvairias meno kryptis  </a:t>
            </a:r>
          </a:p>
          <a:p>
            <a:pPr algn="ctr"/>
            <a:endParaRPr lang="lt-LT" sz="4000" dirty="0">
              <a:latin typeface="Arial Black" pitchFamily="34" charset="0"/>
            </a:endParaRPr>
          </a:p>
          <a:p>
            <a:pPr algn="ctr"/>
            <a:endParaRPr lang="lt-LT" sz="1600" dirty="0" smtClean="0">
              <a:latin typeface="Arial Black" pitchFamily="34" charset="0"/>
            </a:endParaRPr>
          </a:p>
          <a:p>
            <a:pPr algn="ctr"/>
            <a:r>
              <a:rPr lang="lt-LT" sz="1600" dirty="0" smtClean="0">
                <a:latin typeface="Arial Black" pitchFamily="34" charset="0"/>
              </a:rPr>
              <a:t>2015 </a:t>
            </a:r>
            <a:r>
              <a:rPr lang="lt-LT" sz="1600" dirty="0" err="1" smtClean="0">
                <a:latin typeface="Arial Black" pitchFamily="34" charset="0"/>
              </a:rPr>
              <a:t>m</a:t>
            </a:r>
            <a:r>
              <a:rPr lang="lt-LT" sz="1600" dirty="0" smtClean="0">
                <a:latin typeface="Arial Black" pitchFamily="34" charset="0"/>
              </a:rPr>
              <a:t>. </a:t>
            </a:r>
          </a:p>
          <a:p>
            <a:pPr algn="ctr"/>
            <a:endParaRPr lang="lt-LT" sz="1600" dirty="0" smtClean="0">
              <a:latin typeface="Arial Black" pitchFamily="34" charset="0"/>
            </a:endParaRPr>
          </a:p>
          <a:p>
            <a:pPr algn="r"/>
            <a:r>
              <a:rPr lang="lt-LT" sz="1600" dirty="0" smtClean="0">
                <a:latin typeface="Arial Black" pitchFamily="34" charset="0"/>
              </a:rPr>
              <a:t>Parengė </a:t>
            </a:r>
            <a:r>
              <a:rPr lang="lt-LT" sz="1600" dirty="0" err="1" smtClean="0">
                <a:latin typeface="Arial Black" pitchFamily="34" charset="0"/>
              </a:rPr>
              <a:t>vyr</a:t>
            </a:r>
            <a:r>
              <a:rPr lang="lt-LT" sz="1600" dirty="0" smtClean="0">
                <a:latin typeface="Arial Black" pitchFamily="34" charset="0"/>
              </a:rPr>
              <a:t>. socialinė </a:t>
            </a:r>
          </a:p>
          <a:p>
            <a:pPr algn="r"/>
            <a:r>
              <a:rPr lang="lt-LT" sz="1600" dirty="0" smtClean="0">
                <a:latin typeface="Arial Black" pitchFamily="34" charset="0"/>
              </a:rPr>
              <a:t>pedagogė Jolita </a:t>
            </a:r>
            <a:r>
              <a:rPr lang="lt-LT" sz="1600" dirty="0" err="1" smtClean="0">
                <a:latin typeface="Arial Black" pitchFamily="34" charset="0"/>
              </a:rPr>
              <a:t>Skeirienė</a:t>
            </a:r>
            <a:r>
              <a:rPr lang="lt-LT" sz="1600" dirty="0" smtClean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Kūrybinis-meninis darbelis parengtas parodai.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Mokytoja Tau ...</a:t>
            </a:r>
            <a:endParaRPr lang="lt-LT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Padėkos iš Jonavos rajono Pedagoginės psichologinės tarnybos už gražias mintis savo mokytojai.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 smtClean="0"/>
              <a:t>Smagu, kai esi įvertintas.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6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Piešiniai ant stiklo . Ruošiamės Kalėdoms.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>
                <a:solidFill>
                  <a:schemeClr val="tx2">
                    <a:lumMod val="50000"/>
                  </a:schemeClr>
                </a:solidFill>
              </a:rPr>
              <a:t>Technika įdomi ir paprasta. </a:t>
            </a:r>
            <a:endParaRPr lang="lt-L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Darbai paruošti parodai „ Kalėdų belaukiant“.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solidFill>
                  <a:schemeClr val="tx2">
                    <a:lumMod val="50000"/>
                  </a:schemeClr>
                </a:solidFill>
              </a:rPr>
              <a:t>Darbeliai jau galima rėminti ir eksponuoti. </a:t>
            </a:r>
            <a:endParaRPr lang="lt-LT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Kalėdinė žvakutė.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1" b="23491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solidFill>
                  <a:schemeClr val="bg2">
                    <a:lumMod val="10000"/>
                  </a:schemeClr>
                </a:solidFill>
              </a:rPr>
              <a:t>Pirmoji mano paroda. </a:t>
            </a:r>
            <a:endParaRPr lang="lt-LT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933576" cy="3082280"/>
          </a:xfrm>
        </p:spPr>
        <p:txBody>
          <a:bodyPr/>
          <a:lstStyle/>
          <a:p>
            <a:r>
              <a:rPr lang="lt-LT" dirty="0" smtClean="0"/>
              <a:t>Paroda </a:t>
            </a:r>
            <a:br>
              <a:rPr lang="lt-LT" dirty="0" smtClean="0"/>
            </a:br>
            <a:r>
              <a:rPr lang="lt-LT" dirty="0" smtClean="0"/>
              <a:t>„ Kalėdų belaukiant“.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8066"/>
          <a:stretch>
            <a:fillRect/>
          </a:stretch>
        </p:blipFill>
        <p:spPr>
          <a:xfrm>
            <a:off x="827088" y="1125538"/>
            <a:ext cx="4419600" cy="3513137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27584" y="4725144"/>
            <a:ext cx="4419600" cy="978024"/>
          </a:xfrm>
        </p:spPr>
        <p:txBody>
          <a:bodyPr>
            <a:normAutofit/>
          </a:bodyPr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</a:rPr>
              <a:t>Paroda Jonavos vaistinėje.</a:t>
            </a:r>
          </a:p>
          <a:p>
            <a:endParaRPr lang="lt-LT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</a:rPr>
              <a:t> Piešiniai ant stiklo. </a:t>
            </a:r>
            <a:endParaRPr lang="lt-LT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Paroda „ Kalėdų belaukiant“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9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Meninių- kūrybinių darbų paroda „ Meilė tai..“</a:t>
            </a:r>
            <a:br>
              <a:rPr lang="lt-LT" dirty="0"/>
            </a:b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 smtClean="0"/>
              <a:t>Meninių- kūrybinių darbų paroda „ Meilė tai..“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49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Meniniai-kūrybiniai darbeliai su akrilu. 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Meilė tai... </a:t>
            </a:r>
            <a:endParaRPr lang="lt-LT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172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Smagu, kai mokinių darbai gali nudžiuginti vaistinės klientus, praeivius. </a:t>
            </a:r>
            <a:br>
              <a:rPr lang="lt-LT" dirty="0"/>
            </a:b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</a:rPr>
              <a:t>Smagu, kai mokinių darbai </a:t>
            </a:r>
          </a:p>
          <a:p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</a:rPr>
              <a:t>gali nudžiuginti vaistinės </a:t>
            </a:r>
          </a:p>
          <a:p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</a:rPr>
              <a:t>klientus, praeivius. </a:t>
            </a:r>
            <a:endParaRPr lang="lt-L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Arial Black" pitchFamily="34" charset="0"/>
              </a:rPr>
              <a:t>Socialinių </a:t>
            </a:r>
            <a:r>
              <a:rPr lang="lt-LT" dirty="0">
                <a:latin typeface="Arial Black" pitchFamily="34" charset="0"/>
              </a:rPr>
              <a:t>į</a:t>
            </a:r>
            <a:r>
              <a:rPr lang="lt-LT" dirty="0" smtClean="0">
                <a:latin typeface="Arial Black" pitchFamily="34" charset="0"/>
              </a:rPr>
              <a:t>gūdžių ugdymas tai...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7406640" cy="3883192"/>
          </a:xfrm>
        </p:spPr>
        <p:txBody>
          <a:bodyPr>
            <a:normAutofit/>
          </a:bodyPr>
          <a:lstStyle/>
          <a:p>
            <a:endParaRPr lang="lt-LT" sz="3200" dirty="0" smtClean="0">
              <a:latin typeface="Arial Black" pitchFamily="34" charset="0"/>
            </a:endParaRPr>
          </a:p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prevencinė veikla,  kuria siekiama išvengti tam tikrų socialinių problemų dar prieš joms atsirandant. </a:t>
            </a:r>
            <a:endParaRPr lang="lt-LT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Bendradarbiavimas su Jonavos Vaistine.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b="1" dirty="0" smtClean="0">
                <a:solidFill>
                  <a:schemeClr val="tx2">
                    <a:lumMod val="50000"/>
                  </a:schemeClr>
                </a:solidFill>
              </a:rPr>
              <a:t>Sužinojome ir apie farmacininko profesiją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78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Parodoje „ Meilė tai...“ dalyvavo ir artimieji.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dirty="0" smtClean="0">
                <a:solidFill>
                  <a:schemeClr val="tx2">
                    <a:lumMod val="50000"/>
                  </a:schemeClr>
                </a:solidFill>
              </a:rPr>
              <a:t>Parodoje dalyvavo ir mokinių artimieji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02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406640" cy="147218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>S</a:t>
            </a:r>
            <a:r>
              <a:rPr lang="lt-LT" sz="2700" b="1" dirty="0" smtClean="0">
                <a:solidFill>
                  <a:srgbClr val="000000"/>
                </a:solidFill>
                <a:effectLst/>
                <a:latin typeface="Helvetica Neue"/>
              </a:rPr>
              <a:t>ocialinis  </a:t>
            </a:r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>neformalaus ugdymo projektas</a:t>
            </a:r>
            <a:b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>„</a:t>
            </a:r>
            <a:r>
              <a:rPr lang="lt-LT" sz="2700" b="1" dirty="0" err="1">
                <a:solidFill>
                  <a:srgbClr val="000000"/>
                </a:solidFill>
                <a:effectLst/>
                <a:latin typeface="Helvetica Neue"/>
              </a:rPr>
              <a:t>Ebru</a:t>
            </a:r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lt-LT" sz="2700" b="1" dirty="0" smtClean="0">
                <a:solidFill>
                  <a:srgbClr val="000000"/>
                </a:solidFill>
                <a:effectLst/>
                <a:latin typeface="Helvetica Neue"/>
              </a:rPr>
              <a:t>menas“  </a:t>
            </a:r>
            <a:r>
              <a:rPr lang="lt-LT" sz="2700" b="1" dirty="0">
                <a:solidFill>
                  <a:srgbClr val="000000"/>
                </a:solidFill>
                <a:effectLst/>
                <a:latin typeface="Helvetica Neue"/>
              </a:rPr>
              <a:t>– tapymas ant vandens</a:t>
            </a:r>
            <a:r>
              <a:rPr lang="lt-LT" b="1" dirty="0"/>
              <a:t/>
            </a:r>
            <a:br>
              <a:rPr lang="lt-LT" b="1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406640" cy="4171224"/>
          </a:xfrm>
        </p:spPr>
        <p:txBody>
          <a:bodyPr>
            <a:normAutofit/>
          </a:bodyPr>
          <a:lstStyle/>
          <a:p>
            <a:pPr fontAlgn="base"/>
            <a:r>
              <a:rPr lang="lt-LT" b="1" dirty="0" smtClean="0"/>
              <a:t>Sukurta </a:t>
            </a:r>
            <a:r>
              <a:rPr lang="lt-LT" b="1" dirty="0"/>
              <a:t>metodika, remiantis unikalia </a:t>
            </a:r>
            <a:r>
              <a:rPr lang="lt-LT" b="1" dirty="0" err="1"/>
              <a:t>Ebru</a:t>
            </a:r>
            <a:r>
              <a:rPr lang="lt-LT" b="1" dirty="0"/>
              <a:t> meno technika, padeda ugdyti:</a:t>
            </a:r>
          </a:p>
          <a:p>
            <a:pPr fontAlgn="base"/>
            <a:r>
              <a:rPr lang="lt-LT" dirty="0"/>
              <a:t>laisvą, kūrybišką asmenybę;</a:t>
            </a:r>
          </a:p>
          <a:p>
            <a:pPr fontAlgn="base"/>
            <a:r>
              <a:rPr lang="lt-LT" dirty="0"/>
              <a:t>vaiko socialinius įgūdžius, komunikabilumą;</a:t>
            </a:r>
          </a:p>
          <a:p>
            <a:pPr fontAlgn="base"/>
            <a:r>
              <a:rPr lang="lt-LT" dirty="0"/>
              <a:t>draugiškumą, toleranciją;</a:t>
            </a:r>
          </a:p>
          <a:p>
            <a:pPr fontAlgn="base"/>
            <a:r>
              <a:rPr lang="lt-LT" dirty="0"/>
              <a:t>socialinį aktyvumą bei atsakingumą;</a:t>
            </a:r>
          </a:p>
          <a:p>
            <a:pPr fontAlgn="base"/>
            <a:r>
              <a:rPr lang="lt-LT" dirty="0"/>
              <a:t>pozityvius bendravimo metodus šeimoje.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28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Eru</a:t>
            </a:r>
            <a:r>
              <a:rPr lang="lt-LT" dirty="0" smtClean="0"/>
              <a:t> meno piešiniai ant vandens.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12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4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EBRU meno technika.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4388"/>
            <a:ext cx="4419600" cy="265176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dirty="0" smtClean="0">
                <a:solidFill>
                  <a:schemeClr val="tx2">
                    <a:lumMod val="50000"/>
                  </a:schemeClr>
                </a:solidFill>
              </a:rPr>
              <a:t>Išbandėme </a:t>
            </a:r>
            <a:r>
              <a:rPr lang="lt-LT" sz="2400" dirty="0" err="1" smtClean="0">
                <a:solidFill>
                  <a:schemeClr val="tx2">
                    <a:lumMod val="50000"/>
                  </a:schemeClr>
                </a:solidFill>
              </a:rPr>
              <a:t>Ebru</a:t>
            </a:r>
            <a:r>
              <a:rPr lang="lt-LT" sz="2400" dirty="0" smtClean="0">
                <a:solidFill>
                  <a:schemeClr val="tx2">
                    <a:lumMod val="50000"/>
                  </a:schemeClr>
                </a:solidFill>
              </a:rPr>
              <a:t> meno techniką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223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Ebru</a:t>
            </a:r>
            <a:r>
              <a:rPr lang="lt-LT" dirty="0" smtClean="0"/>
              <a:t> menas.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r="14634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800" dirty="0" smtClean="0">
                <a:solidFill>
                  <a:schemeClr val="tx2">
                    <a:lumMod val="50000"/>
                  </a:schemeClr>
                </a:solidFill>
              </a:rPr>
              <a:t>Išbandėme </a:t>
            </a:r>
            <a:r>
              <a:rPr lang="lt-LT" sz="2800" dirty="0" err="1" smtClean="0">
                <a:solidFill>
                  <a:schemeClr val="tx2">
                    <a:lumMod val="50000"/>
                  </a:schemeClr>
                </a:solidFill>
              </a:rPr>
              <a:t>Ebru</a:t>
            </a:r>
            <a:r>
              <a:rPr lang="lt-LT" sz="2800" dirty="0" smtClean="0">
                <a:solidFill>
                  <a:schemeClr val="tx2">
                    <a:lumMod val="50000"/>
                  </a:schemeClr>
                </a:solidFill>
              </a:rPr>
              <a:t> meną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343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Paroda mokykloje ir Jonavos </a:t>
            </a:r>
            <a:r>
              <a:rPr lang="lt-LT" dirty="0" smtClean="0"/>
              <a:t>Vaistinėje</a:t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dirty="0" smtClean="0"/>
              <a:t>„ Spalvotos Velykos“.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000" dirty="0" smtClean="0">
                <a:solidFill>
                  <a:schemeClr val="bg2">
                    <a:lumMod val="10000"/>
                  </a:schemeClr>
                </a:solidFill>
              </a:rPr>
              <a:t>Darbai iš spalvoto popieriaus trafaretų. </a:t>
            </a:r>
            <a:endParaRPr lang="lt-LT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Paroda mokykloje.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dirty="0" smtClean="0">
                <a:solidFill>
                  <a:schemeClr val="tx2">
                    <a:lumMod val="50000"/>
                  </a:schemeClr>
                </a:solidFill>
              </a:rPr>
              <a:t>Paroda mokykloje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73824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 smtClean="0"/>
              <a:t>Velykų džiaugsmai. </a:t>
            </a:r>
            <a:endParaRPr lang="lt-LT" dirty="0"/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53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Išvada :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9216"/>
          </a:xfrm>
        </p:spPr>
        <p:txBody>
          <a:bodyPr>
            <a:normAutofit fontScale="92500" lnSpcReduction="20000"/>
          </a:bodyPr>
          <a:lstStyle/>
          <a:p>
            <a:pPr marL="484632" indent="-457200">
              <a:buFont typeface="Arial" pitchFamily="34" charset="0"/>
              <a:buChar char="•"/>
            </a:pPr>
            <a:r>
              <a:rPr lang="en-GB" dirty="0" err="1" smtClean="0"/>
              <a:t>Organizuo</a:t>
            </a:r>
            <a:r>
              <a:rPr lang="lt-LT" dirty="0" err="1" smtClean="0"/>
              <a:t>jant</a:t>
            </a:r>
            <a:r>
              <a:rPr lang="lt-LT" dirty="0" smtClean="0"/>
              <a:t> </a:t>
            </a:r>
            <a:r>
              <a:rPr lang="en-GB" dirty="0" smtClean="0"/>
              <a:t> </a:t>
            </a:r>
            <a:r>
              <a:rPr lang="en-GB" dirty="0" err="1"/>
              <a:t>vaikų</a:t>
            </a:r>
            <a:r>
              <a:rPr lang="en-GB" dirty="0"/>
              <a:t> </a:t>
            </a:r>
            <a:r>
              <a:rPr lang="en-GB" dirty="0" err="1" smtClean="0"/>
              <a:t>užimtum</a:t>
            </a:r>
            <a:r>
              <a:rPr lang="lt-LT" dirty="0" smtClean="0"/>
              <a:t>ą</a:t>
            </a:r>
            <a:r>
              <a:rPr lang="en-GB" dirty="0" smtClean="0"/>
              <a:t> </a:t>
            </a:r>
            <a:r>
              <a:rPr lang="en-GB" dirty="0"/>
              <a:t>, </a:t>
            </a:r>
            <a:r>
              <a:rPr lang="en-GB" dirty="0" err="1" smtClean="0"/>
              <a:t>užk</a:t>
            </a:r>
            <a:r>
              <a:rPr lang="lt-LT" dirty="0" err="1" smtClean="0"/>
              <a:t>ertamas</a:t>
            </a:r>
            <a:r>
              <a:rPr lang="lt-LT" dirty="0" smtClean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keli</a:t>
            </a:r>
            <a:r>
              <a:rPr lang="lt-LT" dirty="0" err="1" smtClean="0"/>
              <a:t>as</a:t>
            </a:r>
            <a:r>
              <a:rPr lang="lt-LT" dirty="0" smtClean="0"/>
              <a:t> </a:t>
            </a:r>
            <a:r>
              <a:rPr lang="en-GB" dirty="0" err="1" smtClean="0"/>
              <a:t>nusikalstamam</a:t>
            </a:r>
            <a:r>
              <a:rPr lang="en-GB" dirty="0" smtClean="0"/>
              <a:t> </a:t>
            </a:r>
            <a:r>
              <a:rPr lang="en-GB" dirty="0" err="1"/>
              <a:t>elgesiui</a:t>
            </a:r>
            <a:r>
              <a:rPr lang="en-GB" dirty="0"/>
              <a:t>, </a:t>
            </a:r>
            <a:r>
              <a:rPr lang="en-GB" dirty="0" err="1" smtClean="0"/>
              <a:t>gerin</a:t>
            </a:r>
            <a:r>
              <a:rPr lang="lt-LT" dirty="0" smtClean="0"/>
              <a:t>am </a:t>
            </a:r>
            <a:r>
              <a:rPr lang="en-GB" dirty="0" err="1" smtClean="0"/>
              <a:t>vaikų</a:t>
            </a:r>
            <a:r>
              <a:rPr lang="en-GB" dirty="0" smtClean="0"/>
              <a:t> </a:t>
            </a:r>
            <a:r>
              <a:rPr lang="en-GB" dirty="0" err="1" smtClean="0"/>
              <a:t>savijaut</a:t>
            </a:r>
            <a:r>
              <a:rPr lang="lt-LT" dirty="0" smtClean="0"/>
              <a:t>a </a:t>
            </a:r>
            <a:r>
              <a:rPr lang="en-GB" dirty="0" err="1" smtClean="0"/>
              <a:t>jų</a:t>
            </a:r>
            <a:r>
              <a:rPr lang="en-GB" dirty="0" smtClean="0"/>
              <a:t> </a:t>
            </a:r>
            <a:r>
              <a:rPr lang="en-GB" dirty="0" err="1"/>
              <a:t>socialinėje</a:t>
            </a:r>
            <a:r>
              <a:rPr lang="en-GB" dirty="0"/>
              <a:t> </a:t>
            </a:r>
            <a:r>
              <a:rPr lang="en-GB" dirty="0" err="1"/>
              <a:t>aplinkoje</a:t>
            </a:r>
            <a:r>
              <a:rPr lang="en-GB" dirty="0"/>
              <a:t>. </a:t>
            </a:r>
            <a:endParaRPr lang="lt-LT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en-GB" dirty="0" err="1" smtClean="0"/>
              <a:t>Plėtojama</a:t>
            </a:r>
            <a:r>
              <a:rPr lang="lt-LT" dirty="0" smtClean="0"/>
              <a:t> </a:t>
            </a:r>
            <a:r>
              <a:rPr lang="en-GB" dirty="0" smtClean="0"/>
              <a:t> </a:t>
            </a:r>
            <a:r>
              <a:rPr lang="en-GB" dirty="0" err="1"/>
              <a:t>laisvalaikio</a:t>
            </a:r>
            <a:r>
              <a:rPr lang="en-GB" dirty="0"/>
              <a:t> </a:t>
            </a:r>
            <a:r>
              <a:rPr lang="en-GB" dirty="0" err="1"/>
              <a:t>užimtumo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kultūrinės</a:t>
            </a:r>
            <a:r>
              <a:rPr lang="en-GB" dirty="0"/>
              <a:t> </a:t>
            </a:r>
            <a:r>
              <a:rPr lang="en-GB" dirty="0" err="1"/>
              <a:t>veiklos</a:t>
            </a:r>
            <a:r>
              <a:rPr lang="en-GB" dirty="0"/>
              <a:t> </a:t>
            </a:r>
            <a:r>
              <a:rPr lang="en-GB" dirty="0" err="1"/>
              <a:t>įvairovė</a:t>
            </a:r>
            <a:r>
              <a:rPr lang="en-GB" dirty="0"/>
              <a:t>. </a:t>
            </a:r>
            <a:r>
              <a:rPr lang="en-GB" dirty="0" err="1"/>
              <a:t>Ugdomas</a:t>
            </a:r>
            <a:r>
              <a:rPr lang="en-GB" dirty="0"/>
              <a:t>  </a:t>
            </a:r>
            <a:r>
              <a:rPr lang="en-GB" dirty="0" err="1"/>
              <a:t>žmoniškumo</a:t>
            </a:r>
            <a:r>
              <a:rPr lang="en-GB" dirty="0"/>
              <a:t>, </a:t>
            </a:r>
            <a:r>
              <a:rPr lang="en-GB" dirty="0" err="1"/>
              <a:t>tarpusavio</a:t>
            </a:r>
            <a:r>
              <a:rPr lang="en-GB" dirty="0"/>
              <a:t> </a:t>
            </a:r>
            <a:r>
              <a:rPr lang="en-GB" dirty="0" err="1"/>
              <a:t>pagalbos</a:t>
            </a:r>
            <a:r>
              <a:rPr lang="en-GB" dirty="0"/>
              <a:t>, </a:t>
            </a:r>
            <a:r>
              <a:rPr lang="en-GB" dirty="0" err="1"/>
              <a:t>bendravimo</a:t>
            </a:r>
            <a:r>
              <a:rPr lang="en-GB" dirty="0"/>
              <a:t>, </a:t>
            </a:r>
            <a:r>
              <a:rPr lang="en-GB" dirty="0" err="1"/>
              <a:t>socialinio</a:t>
            </a:r>
            <a:r>
              <a:rPr lang="en-GB" dirty="0"/>
              <a:t> </a:t>
            </a:r>
            <a:r>
              <a:rPr lang="en-GB" dirty="0" err="1"/>
              <a:t>atsparumo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kiti</a:t>
            </a:r>
            <a:r>
              <a:rPr lang="en-GB" dirty="0"/>
              <a:t> </a:t>
            </a:r>
            <a:r>
              <a:rPr lang="en-GB" dirty="0" err="1"/>
              <a:t>pozityvūs</a:t>
            </a:r>
            <a:r>
              <a:rPr lang="en-GB" dirty="0"/>
              <a:t>  </a:t>
            </a:r>
            <a:r>
              <a:rPr lang="en-GB" dirty="0" err="1"/>
              <a:t>jausmai</a:t>
            </a:r>
            <a:r>
              <a:rPr lang="en-GB" dirty="0"/>
              <a:t> </a:t>
            </a:r>
            <a:r>
              <a:rPr lang="en-GB" dirty="0" smtClean="0"/>
              <a:t>.</a:t>
            </a:r>
            <a:endParaRPr lang="lt-LT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en-GB" dirty="0" err="1" smtClean="0"/>
              <a:t>Ugdomi</a:t>
            </a:r>
            <a:r>
              <a:rPr lang="en-GB" dirty="0" smtClean="0"/>
              <a:t>  </a:t>
            </a:r>
            <a:r>
              <a:rPr lang="en-GB" dirty="0" err="1"/>
              <a:t>kultūringo</a:t>
            </a:r>
            <a:r>
              <a:rPr lang="en-GB" dirty="0"/>
              <a:t> </a:t>
            </a:r>
            <a:r>
              <a:rPr lang="en-GB" dirty="0" err="1"/>
              <a:t>bendravimo</a:t>
            </a:r>
            <a:r>
              <a:rPr lang="en-GB" dirty="0"/>
              <a:t> </a:t>
            </a:r>
            <a:r>
              <a:rPr lang="en-GB" dirty="0" err="1"/>
              <a:t>poreikiai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įgūdžiai</a:t>
            </a:r>
            <a:r>
              <a:rPr lang="en-GB" dirty="0"/>
              <a:t>, </a:t>
            </a:r>
            <a:r>
              <a:rPr lang="en-GB" dirty="0" err="1"/>
              <a:t>dalyvaujant</a:t>
            </a:r>
            <a:r>
              <a:rPr lang="en-GB" dirty="0"/>
              <a:t> </a:t>
            </a:r>
            <a:r>
              <a:rPr lang="en-GB" dirty="0" err="1"/>
              <a:t>meninėje</a:t>
            </a:r>
            <a:r>
              <a:rPr lang="en-GB" dirty="0"/>
              <a:t> </a:t>
            </a:r>
            <a:r>
              <a:rPr lang="en-GB" dirty="0" err="1" smtClean="0"/>
              <a:t>veikloje</a:t>
            </a:r>
            <a:r>
              <a:rPr lang="en-GB" dirty="0"/>
              <a:t>. </a:t>
            </a:r>
            <a:endParaRPr lang="lt-LT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en-GB" dirty="0" err="1" smtClean="0"/>
              <a:t>Ugdoma</a:t>
            </a:r>
            <a:r>
              <a:rPr lang="en-GB" dirty="0" smtClean="0"/>
              <a:t>  </a:t>
            </a:r>
            <a:r>
              <a:rPr lang="en-GB" dirty="0" err="1"/>
              <a:t>sveika</a:t>
            </a:r>
            <a:r>
              <a:rPr lang="en-GB" dirty="0"/>
              <a:t> </a:t>
            </a:r>
            <a:r>
              <a:rPr lang="en-GB" dirty="0" err="1"/>
              <a:t>gyvenseną</a:t>
            </a:r>
            <a:r>
              <a:rPr lang="en-GB" dirty="0"/>
              <a:t>.</a:t>
            </a:r>
            <a:endParaRPr lang="lt-LT" dirty="0"/>
          </a:p>
          <a:p>
            <a:pPr marL="484632" indent="-457200">
              <a:buFont typeface="Arial" pitchFamily="34" charset="0"/>
              <a:buChar char="•"/>
            </a:pPr>
            <a:r>
              <a:rPr lang="en-GB" dirty="0" smtClean="0"/>
              <a:t>Pro</a:t>
            </a:r>
            <a:r>
              <a:rPr lang="lt-LT" dirty="0" err="1" smtClean="0"/>
              <a:t>grama</a:t>
            </a:r>
            <a:r>
              <a:rPr lang="en-GB" dirty="0" smtClean="0"/>
              <a:t> </a:t>
            </a:r>
            <a:r>
              <a:rPr lang="en-GB" dirty="0" err="1"/>
              <a:t>užtikrino</a:t>
            </a:r>
            <a:r>
              <a:rPr lang="en-GB" dirty="0"/>
              <a:t>  </a:t>
            </a:r>
            <a:r>
              <a:rPr lang="en-GB" dirty="0" err="1"/>
              <a:t>mokinių</a:t>
            </a:r>
            <a:r>
              <a:rPr lang="en-GB" dirty="0"/>
              <a:t> </a:t>
            </a:r>
            <a:r>
              <a:rPr lang="en-GB" dirty="0" err="1"/>
              <a:t>teisę</a:t>
            </a:r>
            <a:r>
              <a:rPr lang="en-GB" dirty="0"/>
              <a:t> į </a:t>
            </a:r>
            <a:r>
              <a:rPr lang="en-GB" dirty="0" err="1"/>
              <a:t>papildomą</a:t>
            </a:r>
            <a:r>
              <a:rPr lang="en-GB" dirty="0"/>
              <a:t> </a:t>
            </a:r>
            <a:r>
              <a:rPr lang="en-GB" dirty="0" err="1"/>
              <a:t>ugdymą</a:t>
            </a:r>
            <a:r>
              <a:rPr lang="en-GB" dirty="0"/>
              <a:t>, </a:t>
            </a:r>
            <a:r>
              <a:rPr lang="en-GB" dirty="0" err="1"/>
              <a:t>kryptingą</a:t>
            </a:r>
            <a:r>
              <a:rPr lang="en-GB" dirty="0"/>
              <a:t> </a:t>
            </a:r>
            <a:r>
              <a:rPr lang="en-GB" dirty="0" err="1" smtClean="0"/>
              <a:t>jų</a:t>
            </a:r>
            <a:r>
              <a:rPr lang="lt-LT" dirty="0"/>
              <a:t> </a:t>
            </a:r>
            <a:r>
              <a:rPr lang="lt-LT" dirty="0" smtClean="0"/>
              <a:t>laisvalaikio užimtumą.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410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Socializacijos programa “Padėkime </a:t>
            </a:r>
            <a:r>
              <a:rPr lang="lt-LT" dirty="0"/>
              <a:t>užaugti“.</a:t>
            </a: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019096"/>
          </a:xfrm>
        </p:spPr>
        <p:txBody>
          <a:bodyPr/>
          <a:lstStyle/>
          <a:p>
            <a:r>
              <a:rPr lang="lt-LT" sz="3600" dirty="0" smtClean="0">
                <a:latin typeface="Arial" pitchFamily="34" charset="0"/>
                <a:cs typeface="Arial" pitchFamily="34" charset="0"/>
              </a:rPr>
              <a:t>Tikslas: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Organizuoti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specialiųjų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ugdymosi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poreikių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rizikos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grupės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vaikų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užimtumą</a:t>
            </a:r>
            <a:r>
              <a:rPr lang="en-GB" dirty="0">
                <a:latin typeface="Arial" pitchFamily="34" charset="0"/>
                <a:cs typeface="Arial" pitchFamily="34" charset="0"/>
              </a:rPr>
              <a:t> 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siekiant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gerinti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endParaRPr lang="lt-LT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jų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socializaciją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u="sng" dirty="0"/>
              <a:t> U</a:t>
            </a:r>
            <a:r>
              <a:rPr lang="lt-LT" b="1" u="sng" dirty="0" smtClean="0"/>
              <a:t>ždaviniai :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15240"/>
          </a:xfrm>
        </p:spPr>
        <p:txBody>
          <a:bodyPr>
            <a:normAutofit/>
          </a:bodyPr>
          <a:lstStyle/>
          <a:p>
            <a:pPr lvl="0"/>
            <a:r>
              <a:rPr lang="en-GB" dirty="0" err="1" smtClean="0"/>
              <a:t>Plėtoti</a:t>
            </a:r>
            <a:r>
              <a:rPr lang="en-GB" dirty="0" smtClean="0"/>
              <a:t> </a:t>
            </a:r>
            <a:r>
              <a:rPr lang="en-GB" dirty="0" err="1"/>
              <a:t>laisvalaikio</a:t>
            </a:r>
            <a:r>
              <a:rPr lang="en-GB" dirty="0"/>
              <a:t> </a:t>
            </a:r>
            <a:r>
              <a:rPr lang="en-GB" dirty="0" err="1"/>
              <a:t>užimtumo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kultūrinės</a:t>
            </a:r>
            <a:r>
              <a:rPr lang="en-GB" dirty="0"/>
              <a:t> </a:t>
            </a:r>
            <a:r>
              <a:rPr lang="en-GB" dirty="0" err="1"/>
              <a:t>veiklos</a:t>
            </a:r>
            <a:r>
              <a:rPr lang="en-GB" dirty="0"/>
              <a:t> </a:t>
            </a:r>
            <a:r>
              <a:rPr lang="en-GB" dirty="0" err="1"/>
              <a:t>įvairovę</a:t>
            </a:r>
            <a:r>
              <a:rPr lang="en-GB" dirty="0"/>
              <a:t> ;</a:t>
            </a:r>
            <a:endParaRPr lang="lt-LT" dirty="0"/>
          </a:p>
          <a:p>
            <a:pPr lvl="0"/>
            <a:r>
              <a:rPr lang="en-GB" dirty="0" err="1"/>
              <a:t>Saugoti</a:t>
            </a:r>
            <a:r>
              <a:rPr lang="en-GB" dirty="0"/>
              <a:t> </a:t>
            </a:r>
            <a:r>
              <a:rPr lang="en-GB" dirty="0" err="1"/>
              <a:t>vaikus</a:t>
            </a:r>
            <a:r>
              <a:rPr lang="en-GB" dirty="0"/>
              <a:t> </a:t>
            </a:r>
            <a:r>
              <a:rPr lang="en-GB" dirty="0" err="1"/>
              <a:t>nuo</a:t>
            </a:r>
            <a:r>
              <a:rPr lang="en-GB" dirty="0"/>
              <a:t> </a:t>
            </a:r>
            <a:r>
              <a:rPr lang="en-GB" dirty="0" err="1"/>
              <a:t>įvairių</a:t>
            </a:r>
            <a:r>
              <a:rPr lang="en-GB" dirty="0"/>
              <a:t> </a:t>
            </a:r>
            <a:r>
              <a:rPr lang="en-GB" dirty="0" err="1"/>
              <a:t>smurto</a:t>
            </a:r>
            <a:r>
              <a:rPr lang="en-GB" dirty="0"/>
              <a:t> </a:t>
            </a:r>
            <a:r>
              <a:rPr lang="en-GB" dirty="0" err="1"/>
              <a:t>formų</a:t>
            </a:r>
            <a:r>
              <a:rPr lang="en-GB" dirty="0"/>
              <a:t> ;</a:t>
            </a:r>
            <a:endParaRPr lang="lt-LT" dirty="0"/>
          </a:p>
          <a:p>
            <a:pPr lvl="0"/>
            <a:r>
              <a:rPr lang="en-GB" dirty="0" err="1"/>
              <a:t>Ugdyti</a:t>
            </a:r>
            <a:r>
              <a:rPr lang="en-GB" dirty="0"/>
              <a:t> </a:t>
            </a:r>
            <a:r>
              <a:rPr lang="en-GB" dirty="0" err="1"/>
              <a:t>žmoniškumo</a:t>
            </a:r>
            <a:r>
              <a:rPr lang="en-GB" dirty="0"/>
              <a:t>, </a:t>
            </a:r>
            <a:r>
              <a:rPr lang="en-GB" dirty="0" err="1"/>
              <a:t>tarpusavio</a:t>
            </a:r>
            <a:r>
              <a:rPr lang="en-GB" dirty="0"/>
              <a:t> </a:t>
            </a:r>
            <a:r>
              <a:rPr lang="en-GB" dirty="0" err="1"/>
              <a:t>pagalbos</a:t>
            </a:r>
            <a:r>
              <a:rPr lang="en-GB" dirty="0"/>
              <a:t>, </a:t>
            </a:r>
            <a:r>
              <a:rPr lang="en-GB" dirty="0" err="1"/>
              <a:t>bendravimo</a:t>
            </a:r>
            <a:r>
              <a:rPr lang="en-GB" dirty="0"/>
              <a:t>, </a:t>
            </a:r>
            <a:r>
              <a:rPr lang="en-GB" dirty="0" err="1"/>
              <a:t>socialinio</a:t>
            </a:r>
            <a:r>
              <a:rPr lang="en-GB" dirty="0"/>
              <a:t> </a:t>
            </a:r>
            <a:r>
              <a:rPr lang="en-GB" dirty="0" err="1"/>
              <a:t>atsparumo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kitus</a:t>
            </a:r>
            <a:r>
              <a:rPr lang="en-GB" dirty="0"/>
              <a:t> </a:t>
            </a:r>
            <a:r>
              <a:rPr lang="en-GB" dirty="0" err="1"/>
              <a:t>pozityvius</a:t>
            </a:r>
            <a:r>
              <a:rPr lang="en-GB" dirty="0"/>
              <a:t> </a:t>
            </a:r>
            <a:r>
              <a:rPr lang="en-GB" dirty="0" err="1"/>
              <a:t>jausmus</a:t>
            </a:r>
            <a:r>
              <a:rPr lang="en-GB" dirty="0"/>
              <a:t> ;</a:t>
            </a:r>
            <a:endParaRPr lang="lt-LT" dirty="0"/>
          </a:p>
          <a:p>
            <a:pPr lvl="0"/>
            <a:r>
              <a:rPr lang="en-GB" dirty="0" err="1"/>
              <a:t>Ugdyti</a:t>
            </a:r>
            <a:r>
              <a:rPr lang="en-GB" dirty="0"/>
              <a:t> </a:t>
            </a:r>
            <a:r>
              <a:rPr lang="en-GB" dirty="0" err="1"/>
              <a:t>kultūringo</a:t>
            </a:r>
            <a:r>
              <a:rPr lang="en-GB" dirty="0"/>
              <a:t> </a:t>
            </a:r>
            <a:r>
              <a:rPr lang="en-GB" dirty="0" err="1"/>
              <a:t>bendravimo</a:t>
            </a:r>
            <a:r>
              <a:rPr lang="en-GB" dirty="0"/>
              <a:t> </a:t>
            </a:r>
            <a:r>
              <a:rPr lang="en-GB" dirty="0" err="1"/>
              <a:t>poreikius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įgūdžius</a:t>
            </a:r>
            <a:r>
              <a:rPr lang="en-GB" dirty="0"/>
              <a:t>, </a:t>
            </a:r>
            <a:r>
              <a:rPr lang="en-GB" dirty="0" err="1"/>
              <a:t>dalyvaujant</a:t>
            </a:r>
            <a:r>
              <a:rPr lang="en-GB" dirty="0"/>
              <a:t> </a:t>
            </a:r>
            <a:r>
              <a:rPr lang="en-GB" dirty="0" err="1"/>
              <a:t>meninėje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sportinėje</a:t>
            </a:r>
            <a:r>
              <a:rPr lang="en-GB" dirty="0"/>
              <a:t> </a:t>
            </a:r>
            <a:r>
              <a:rPr lang="en-GB" dirty="0" err="1"/>
              <a:t>veikloje</a:t>
            </a:r>
            <a:r>
              <a:rPr lang="en-GB" dirty="0"/>
              <a:t>;</a:t>
            </a:r>
            <a:endParaRPr lang="lt-LT" dirty="0"/>
          </a:p>
          <a:p>
            <a:pPr lvl="0"/>
            <a:r>
              <a:rPr lang="en-GB" dirty="0" err="1"/>
              <a:t>Ugdyti</a:t>
            </a:r>
            <a:r>
              <a:rPr lang="en-GB" dirty="0"/>
              <a:t> </a:t>
            </a:r>
            <a:r>
              <a:rPr lang="en-GB" dirty="0" err="1"/>
              <a:t>sveiką</a:t>
            </a:r>
            <a:r>
              <a:rPr lang="en-GB" dirty="0"/>
              <a:t> </a:t>
            </a:r>
            <a:r>
              <a:rPr lang="en-GB" dirty="0" err="1"/>
              <a:t>gyvenseną</a:t>
            </a:r>
            <a:r>
              <a:rPr lang="en-GB" dirty="0"/>
              <a:t>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801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Spręstinos problemos :</a:t>
            </a: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955200"/>
          </a:xfrm>
        </p:spPr>
        <p:txBody>
          <a:bodyPr>
            <a:normAutofit/>
          </a:bodyPr>
          <a:lstStyle/>
          <a:p>
            <a:r>
              <a:rPr lang="lt-LT" b="1" dirty="0" smtClean="0"/>
              <a:t>•</a:t>
            </a:r>
            <a:r>
              <a:rPr lang="lt-LT" b="1" dirty="0">
                <a:latin typeface="Arial" pitchFamily="34" charset="0"/>
                <a:cs typeface="Arial" pitchFamily="34" charset="0"/>
              </a:rPr>
              <a:t>	Vaikų elgesio problemos, </a:t>
            </a:r>
            <a:r>
              <a:rPr lang="lt-LT" b="1" dirty="0" err="1">
                <a:latin typeface="Arial" pitchFamily="34" charset="0"/>
                <a:cs typeface="Arial" pitchFamily="34" charset="0"/>
              </a:rPr>
              <a:t>hiperaktyvumas</a:t>
            </a:r>
            <a:r>
              <a:rPr lang="lt-LT" b="1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lt-LT" b="1" dirty="0">
                <a:latin typeface="Arial" pitchFamily="34" charset="0"/>
                <a:cs typeface="Arial" pitchFamily="34" charset="0"/>
              </a:rPr>
              <a:t>•	Mokinių sveikatos prastėjimas;</a:t>
            </a:r>
          </a:p>
          <a:p>
            <a:r>
              <a:rPr lang="lt-LT" b="1" dirty="0">
                <a:latin typeface="Arial" pitchFamily="34" charset="0"/>
                <a:cs typeface="Arial" pitchFamily="34" charset="0"/>
              </a:rPr>
              <a:t>•	Socialiai ir pedagogiškai apleisti vaikai;</a:t>
            </a:r>
          </a:p>
          <a:p>
            <a:r>
              <a:rPr lang="lt-LT" b="1" dirty="0">
                <a:latin typeface="Arial" pitchFamily="34" charset="0"/>
                <a:cs typeface="Arial" pitchFamily="34" charset="0"/>
              </a:rPr>
              <a:t>•	Vaikų  netinkamo auklėjimo būdai;</a:t>
            </a:r>
          </a:p>
          <a:p>
            <a:r>
              <a:rPr lang="lt-LT" b="1" dirty="0">
                <a:latin typeface="Arial" pitchFamily="34" charset="0"/>
                <a:cs typeface="Arial" pitchFamily="34" charset="0"/>
              </a:rPr>
              <a:t>•	Vaikų užimtumas.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err="1"/>
              <a:t>Siekiami</a:t>
            </a:r>
            <a:r>
              <a:rPr lang="en-GB" b="1" u="sng" dirty="0"/>
              <a:t> </a:t>
            </a:r>
            <a:r>
              <a:rPr lang="en-GB" b="1" u="sng" dirty="0" err="1"/>
              <a:t>rezultatai</a:t>
            </a:r>
            <a:r>
              <a:rPr lang="en-GB" b="1" u="sng" dirty="0"/>
              <a:t> :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9552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 err="1">
                <a:latin typeface="Arial" pitchFamily="34" charset="0"/>
                <a:cs typeface="Arial" pitchFamily="34" charset="0"/>
              </a:rPr>
              <a:t>Šioje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programoje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dalyvaujantiems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vaikams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vo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kuriama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saugi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aplinka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vaikai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įsijung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ė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į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patrauklią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jiems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veiklą</a:t>
            </a:r>
            <a:r>
              <a:rPr lang="en-GB" dirty="0">
                <a:latin typeface="Arial" pitchFamily="34" charset="0"/>
                <a:cs typeface="Arial" pitchFamily="34" charset="0"/>
              </a:rPr>
              <a:t>. </a:t>
            </a:r>
            <a:endParaRPr lang="lt-LT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Pagerė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jo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vaikų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mokymosi</a:t>
            </a:r>
            <a:r>
              <a:rPr lang="en-GB" dirty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rezultatai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darbiniai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įgūdžiai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bendravimo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kultūra</a:t>
            </a:r>
            <a:r>
              <a:rPr lang="en-GB" dirty="0">
                <a:latin typeface="Arial" pitchFamily="34" charset="0"/>
                <a:cs typeface="Arial" pitchFamily="34" charset="0"/>
              </a:rPr>
              <a:t>. </a:t>
            </a:r>
            <a:endParaRPr lang="lt-LT" dirty="0" smtClean="0">
              <a:latin typeface="Arial" pitchFamily="34" charset="0"/>
              <a:cs typeface="Arial" pitchFamily="34" charset="0"/>
            </a:endParaRP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Buvo </a:t>
            </a:r>
            <a:r>
              <a:rPr lang="lt-LT" dirty="0">
                <a:latin typeface="Arial" pitchFamily="34" charset="0"/>
                <a:cs typeface="Arial" pitchFamily="34" charset="0"/>
              </a:rPr>
              <a:t>u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žtikrin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mokinių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gerov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ė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prevenciją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užimtum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socializaciją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7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861568" cy="3010272"/>
          </a:xfrm>
        </p:spPr>
        <p:txBody>
          <a:bodyPr/>
          <a:lstStyle/>
          <a:p>
            <a:r>
              <a:rPr lang="lt-LT" dirty="0" smtClean="0"/>
              <a:t>Ruošiamės Tarptautinei mokytojų dienos parodai Jonavos psichologinėje pedagoginėje tarnyboje.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000" b="1" dirty="0" smtClean="0">
                <a:solidFill>
                  <a:schemeClr val="tx2">
                    <a:lumMod val="50000"/>
                  </a:schemeClr>
                </a:solidFill>
              </a:rPr>
              <a:t>Padėkos savo mokytojai. Rajoninė padėkų paroda PPT. </a:t>
            </a:r>
            <a:endParaRPr lang="lt-LT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89560" cy="3370312"/>
          </a:xfrm>
        </p:spPr>
        <p:txBody>
          <a:bodyPr/>
          <a:lstStyle/>
          <a:p>
            <a:r>
              <a:rPr lang="lt-LT" b="0" dirty="0"/>
              <a:t>Rudeninės saulėgrąžos. </a:t>
            </a:r>
            <a:br>
              <a:rPr lang="lt-LT" b="0" dirty="0"/>
            </a:br>
            <a:endParaRPr lang="lt-LT" b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2400" b="1" dirty="0" smtClean="0">
                <a:solidFill>
                  <a:schemeClr val="tx2">
                    <a:lumMod val="50000"/>
                  </a:schemeClr>
                </a:solidFill>
              </a:rPr>
              <a:t>Rudeninės saulėgrąžos</a:t>
            </a:r>
            <a:r>
              <a:rPr lang="lt-LT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lt-L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42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Gražūs žodžiai mokytojai parašyti. </a:t>
            </a:r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838200" y="1143003"/>
            <a:ext cx="4419600" cy="3582141"/>
          </a:xfrm>
        </p:spPr>
      </p:pic>
    </p:spTree>
    <p:extLst>
      <p:ext uri="{BB962C8B-B14F-4D97-AF65-F5344CB8AC3E}">
        <p14:creationId xmlns:p14="http://schemas.microsoft.com/office/powerpoint/2010/main" val="20563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137</TotalTime>
  <Words>452</Words>
  <Application>Microsoft Office PowerPoint</Application>
  <PresentationFormat>Demonstracija ekrane (4:3)</PresentationFormat>
  <Paragraphs>87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0" baseType="lpstr">
      <vt:lpstr>Saulėgrąža</vt:lpstr>
      <vt:lpstr>Jonavos pradinė mokykla </vt:lpstr>
      <vt:lpstr>Socialinių įgūdžių ugdymas tai...</vt:lpstr>
      <vt:lpstr>Socializacijos programa “Padėkime užaugti“.</vt:lpstr>
      <vt:lpstr> Uždaviniai :  </vt:lpstr>
      <vt:lpstr>Spręstinos problemos :</vt:lpstr>
      <vt:lpstr>Siekiami rezultatai :</vt:lpstr>
      <vt:lpstr>Ruošiamės Tarptautinei mokytojų dienos parodai Jonavos psichologinėje pedagoginėje tarnyboje. </vt:lpstr>
      <vt:lpstr>Rudeninės saulėgrąžos.  </vt:lpstr>
      <vt:lpstr>Gražūs žodžiai mokytojai parašyti. </vt:lpstr>
      <vt:lpstr>Kūrybinis-meninis darbelis parengtas parodai. </vt:lpstr>
      <vt:lpstr>Padėkos iš Jonavos rajono Pedagoginės psichologinės tarnybos už gražias mintis savo mokytojai. </vt:lpstr>
      <vt:lpstr>Piešiniai ant stiklo . Ruošiamės Kalėdoms. </vt:lpstr>
      <vt:lpstr>Darbai paruošti parodai „ Kalėdų belaukiant“.</vt:lpstr>
      <vt:lpstr>Kalėdinė žvakutė. </vt:lpstr>
      <vt:lpstr>Paroda  „ Kalėdų belaukiant“.</vt:lpstr>
      <vt:lpstr>Paroda „ Kalėdų belaukiant“ </vt:lpstr>
      <vt:lpstr>Meninių- kūrybinių darbų paroda „ Meilė tai..“ </vt:lpstr>
      <vt:lpstr>Meniniai-kūrybiniai darbeliai su akrilu. </vt:lpstr>
      <vt:lpstr>Smagu, kai mokinių darbai gali nudžiuginti vaistinės klientus, praeivius.  </vt:lpstr>
      <vt:lpstr>Bendradarbiavimas su Jonavos Vaistine. </vt:lpstr>
      <vt:lpstr>Parodoje „ Meilė tai...“ dalyvavo ir artimieji. </vt:lpstr>
      <vt:lpstr> Socialinis  neformalaus ugdymo projektas „Ebru menas“  – tapymas ant vandens </vt:lpstr>
      <vt:lpstr>Eru meno piešiniai ant vandens. </vt:lpstr>
      <vt:lpstr>EBRU meno technika. </vt:lpstr>
      <vt:lpstr>Ebru menas.</vt:lpstr>
      <vt:lpstr>Paroda mokykloje ir Jonavos Vaistinėje  „ Spalvotos Velykos“.</vt:lpstr>
      <vt:lpstr>Paroda mokykloje. </vt:lpstr>
      <vt:lpstr>PowerPoint pristatymas</vt:lpstr>
      <vt:lpstr>Išvada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Jonavos pradinė mokykla </dc:title>
  <cp:lastModifiedBy>Vartotojas</cp:lastModifiedBy>
  <cp:revision>15</cp:revision>
  <dcterms:modified xsi:type="dcterms:W3CDTF">2015-04-23T07:23:04Z</dcterms:modified>
</cp:coreProperties>
</file>